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6" r:id="rId4"/>
    <p:sldId id="259" r:id="rId5"/>
    <p:sldId id="260" r:id="rId6"/>
    <p:sldId id="262" r:id="rId7"/>
    <p:sldId id="263" r:id="rId8"/>
    <p:sldId id="267" r:id="rId9"/>
    <p:sldId id="265" r:id="rId10"/>
    <p:sldId id="264"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6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4116BE-B978-47B3-A013-396BD1E3A81F}" type="datetimeFigureOut">
              <a:rPr lang="en-GB" smtClean="0"/>
              <a:t>23/08/2022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377113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4116BE-B978-47B3-A013-396BD1E3A81F}" type="datetimeFigureOut">
              <a:rPr lang="en-GB" smtClean="0"/>
              <a:t>23/08/2022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100444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4116BE-B978-47B3-A013-396BD1E3A81F}" type="datetimeFigureOut">
              <a:rPr lang="en-GB" smtClean="0"/>
              <a:t>23/08/2022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252423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4116BE-B978-47B3-A013-396BD1E3A81F}" type="datetimeFigureOut">
              <a:rPr lang="en-GB" smtClean="0"/>
              <a:t>23/08/2022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338839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4116BE-B978-47B3-A013-396BD1E3A81F}" type="datetimeFigureOut">
              <a:rPr lang="en-GB" smtClean="0"/>
              <a:t>23/08/2022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114515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4116BE-B978-47B3-A013-396BD1E3A81F}" type="datetimeFigureOut">
              <a:rPr lang="en-GB" smtClean="0"/>
              <a:t>23/08/2022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235908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4116BE-B978-47B3-A013-396BD1E3A81F}" type="datetimeFigureOut">
              <a:rPr lang="en-GB" smtClean="0"/>
              <a:t>23/08/2022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1394314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4116BE-B978-47B3-A013-396BD1E3A81F}" type="datetimeFigureOut">
              <a:rPr lang="en-GB" smtClean="0"/>
              <a:t>23/08/2022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190581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116BE-B978-47B3-A013-396BD1E3A81F}" type="datetimeFigureOut">
              <a:rPr lang="en-GB" smtClean="0"/>
              <a:t>23/08/2022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680958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116BE-B978-47B3-A013-396BD1E3A81F}" type="datetimeFigureOut">
              <a:rPr lang="en-GB" smtClean="0"/>
              <a:t>23/08/2022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317372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116BE-B978-47B3-A013-396BD1E3A81F}" type="datetimeFigureOut">
              <a:rPr lang="en-GB" smtClean="0"/>
              <a:t>23/08/2022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616E53-D34C-4879-B466-E364D0BB4E5C}" type="slidenum">
              <a:rPr lang="en-GB" smtClean="0"/>
              <a:t>‹#›</a:t>
            </a:fld>
            <a:endParaRPr lang="en-GB"/>
          </a:p>
        </p:txBody>
      </p:sp>
    </p:spTree>
    <p:extLst>
      <p:ext uri="{BB962C8B-B14F-4D97-AF65-F5344CB8AC3E}">
        <p14:creationId xmlns:p14="http://schemas.microsoft.com/office/powerpoint/2010/main" val="254273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116BE-B978-47B3-A013-396BD1E3A81F}" type="datetimeFigureOut">
              <a:rPr lang="en-GB" smtClean="0"/>
              <a:t>23/08/2022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16E53-D34C-4879-B466-E364D0BB4E5C}" type="slidenum">
              <a:rPr lang="en-GB" smtClean="0"/>
              <a:t>‹#›</a:t>
            </a:fld>
            <a:endParaRPr lang="en-GB"/>
          </a:p>
        </p:txBody>
      </p:sp>
    </p:spTree>
    <p:extLst>
      <p:ext uri="{BB962C8B-B14F-4D97-AF65-F5344CB8AC3E}">
        <p14:creationId xmlns:p14="http://schemas.microsoft.com/office/powerpoint/2010/main" val="1396239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000" dirty="0" smtClean="0">
                <a:solidFill>
                  <a:srgbClr val="7030A0"/>
                </a:solidFill>
              </a:rPr>
              <a:t>Welcome</a:t>
            </a:r>
            <a:endParaRPr lang="en-GB" sz="8000" dirty="0">
              <a:solidFill>
                <a:srgbClr val="7030A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88900"/>
            <a:ext cx="1877958" cy="160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0591" y="410921"/>
            <a:ext cx="1977059" cy="1503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1028"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508" y="2482251"/>
            <a:ext cx="3490984" cy="32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51001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2030345"/>
          </a:xfrm>
        </p:spPr>
        <p:txBody>
          <a:bodyPr>
            <a:normAutofit/>
          </a:bodyPr>
          <a:lstStyle/>
          <a:p>
            <a:pPr algn="ctr"/>
            <a:r>
              <a:rPr lang="en-GB" sz="6000" dirty="0" smtClean="0">
                <a:solidFill>
                  <a:srgbClr val="7030A0"/>
                </a:solidFill>
              </a:rPr>
              <a:t>This is our group table and workstation area </a:t>
            </a:r>
            <a:endParaRPr lang="en-GB" sz="6000" dirty="0">
              <a:solidFill>
                <a:srgbClr val="7030A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236" y="2846231"/>
            <a:ext cx="4868212" cy="365115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1199" y="2749638"/>
            <a:ext cx="4078309" cy="3747752"/>
          </a:xfrm>
          <a:prstGeom prst="rect">
            <a:avLst/>
          </a:prstGeom>
        </p:spPr>
      </p:pic>
    </p:spTree>
    <p:extLst>
      <p:ext uri="{BB962C8B-B14F-4D97-AF65-F5344CB8AC3E}">
        <p14:creationId xmlns:p14="http://schemas.microsoft.com/office/powerpoint/2010/main" val="1143482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rPr>
              <a:t>These are our free choice play areas.</a:t>
            </a:r>
            <a:endParaRPr lang="en-GB" dirty="0">
              <a:solidFill>
                <a:srgbClr val="0070C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216" y="1980171"/>
            <a:ext cx="5801784"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194" y="1980171"/>
            <a:ext cx="4679324" cy="4351338"/>
          </a:xfrm>
          <a:prstGeom prst="rect">
            <a:avLst/>
          </a:prstGeom>
        </p:spPr>
      </p:pic>
    </p:spTree>
    <p:extLst>
      <p:ext uri="{BB962C8B-B14F-4D97-AF65-F5344CB8AC3E}">
        <p14:creationId xmlns:p14="http://schemas.microsoft.com/office/powerpoint/2010/main" val="1766592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6">
                    <a:lumMod val="75000"/>
                  </a:schemeClr>
                </a:solidFill>
              </a:rPr>
              <a:t>Our outdoor play areas.</a:t>
            </a:r>
            <a:endParaRPr lang="en-GB" dirty="0">
              <a:solidFill>
                <a:schemeClr val="accent6">
                  <a:lumMod val="75000"/>
                </a:schemeClr>
              </a:solidFill>
            </a:endParaRPr>
          </a:p>
        </p:txBody>
      </p:sp>
      <p:pic>
        <p:nvPicPr>
          <p:cNvPr id="1026" name="Picture 2" descr="playground Nov 2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488" y="1496015"/>
            <a:ext cx="4472650" cy="2610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229" y="1496015"/>
            <a:ext cx="3480049" cy="261003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4616" y="1496015"/>
            <a:ext cx="2646847" cy="198513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4616" y="3742744"/>
            <a:ext cx="2758466" cy="275464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5229" y="4211391"/>
            <a:ext cx="3480049" cy="22860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8968" y="4274246"/>
            <a:ext cx="2567189" cy="2223144"/>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488" y="4274245"/>
            <a:ext cx="1849250" cy="2223145"/>
          </a:xfrm>
          <a:prstGeom prst="rect">
            <a:avLst/>
          </a:prstGeom>
        </p:spPr>
      </p:pic>
    </p:spTree>
    <p:extLst>
      <p:ext uri="{BB962C8B-B14F-4D97-AF65-F5344CB8AC3E}">
        <p14:creationId xmlns:p14="http://schemas.microsoft.com/office/powerpoint/2010/main" val="2455770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The PE/hall and pool.</a:t>
            </a:r>
            <a:endParaRPr lang="en-GB" dirty="0">
              <a:solidFill>
                <a:srgbClr val="7030A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54" y="1403797"/>
            <a:ext cx="4833871" cy="302653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2071" y="1403796"/>
            <a:ext cx="4730840" cy="3026537"/>
          </a:xfrm>
          <a:prstGeom prst="rect">
            <a:avLst/>
          </a:prstGeom>
        </p:spPr>
      </p:pic>
    </p:spTree>
    <p:extLst>
      <p:ext uri="{BB962C8B-B14F-4D97-AF65-F5344CB8AC3E}">
        <p14:creationId xmlns:p14="http://schemas.microsoft.com/office/powerpoint/2010/main" val="673067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Information</a:t>
            </a:r>
            <a:r>
              <a:rPr lang="en-GB" sz="1600" dirty="0" smtClean="0"/>
              <a:t/>
            </a:r>
            <a:br>
              <a:rPr lang="en-GB" sz="1600" dirty="0" smtClean="0"/>
            </a:br>
            <a:r>
              <a:rPr lang="en-GB" sz="1600" dirty="0" smtClean="0">
                <a:solidFill>
                  <a:srgbClr val="FF0000"/>
                </a:solidFill>
              </a:rPr>
              <a:t>Website www.brookfieldsschool.com</a:t>
            </a:r>
            <a:endParaRPr lang="en-GB" dirty="0">
              <a:solidFill>
                <a:srgbClr val="FF0000"/>
              </a:solidFill>
            </a:endParaRPr>
          </a:p>
        </p:txBody>
      </p:sp>
      <p:sp>
        <p:nvSpPr>
          <p:cNvPr id="3" name="Content Placeholder 2"/>
          <p:cNvSpPr>
            <a:spLocks noGrp="1"/>
          </p:cNvSpPr>
          <p:nvPr>
            <p:ph idx="1"/>
          </p:nvPr>
        </p:nvSpPr>
        <p:spPr>
          <a:xfrm>
            <a:off x="838200" y="1825624"/>
            <a:ext cx="10515600" cy="4845631"/>
          </a:xfrm>
        </p:spPr>
        <p:txBody>
          <a:bodyPr>
            <a:normAutofit/>
          </a:bodyPr>
          <a:lstStyle/>
          <a:p>
            <a:r>
              <a:rPr lang="en-GB" dirty="0" smtClean="0"/>
              <a:t>School day starts at 9.00am-3.15pm.  If you are dropping your children off the school doors will not be open until these times.</a:t>
            </a:r>
          </a:p>
          <a:p>
            <a:r>
              <a:rPr lang="en-GB" dirty="0" smtClean="0"/>
              <a:t>First day bring nappies and wipes (if applicable).</a:t>
            </a:r>
          </a:p>
          <a:p>
            <a:r>
              <a:rPr lang="en-GB" dirty="0" smtClean="0"/>
              <a:t>Spare clothes to be kept at school. Please ensure names are in everything even shoes, coats, hats and scarfs. EVERYTHING!</a:t>
            </a:r>
          </a:p>
          <a:p>
            <a:r>
              <a:rPr lang="en-GB" dirty="0" smtClean="0"/>
              <a:t>For a school bag use a ruck sack rather than book bag, this holds everything and promotes independence </a:t>
            </a:r>
            <a:r>
              <a:rPr lang="en-GB" sz="1900" b="1" i="1" dirty="0" smtClean="0"/>
              <a:t>(they can carry it themselves)</a:t>
            </a:r>
            <a:r>
              <a:rPr lang="en-GB" dirty="0" smtClean="0"/>
              <a:t>.</a:t>
            </a:r>
            <a:endParaRPr lang="en-GB" dirty="0"/>
          </a:p>
        </p:txBody>
      </p:sp>
    </p:spTree>
    <p:extLst>
      <p:ext uri="{BB962C8B-B14F-4D97-AF65-F5344CB8AC3E}">
        <p14:creationId xmlns:p14="http://schemas.microsoft.com/office/powerpoint/2010/main" val="2043285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8501"/>
            <a:ext cx="10515600" cy="4359500"/>
          </a:xfrm>
        </p:spPr>
        <p:txBody>
          <a:bodyPr>
            <a:normAutofit fontScale="90000"/>
          </a:bodyPr>
          <a:lstStyle/>
          <a:p>
            <a:r>
              <a:rPr lang="en-GB" dirty="0" smtClean="0">
                <a:solidFill>
                  <a:srgbClr val="0070C0"/>
                </a:solidFill>
                <a:latin typeface="Comic Sans MS" panose="030F0702030302020204" pitchFamily="66" charset="0"/>
              </a:rPr>
              <a:t>What you will need</a:t>
            </a:r>
            <a:br>
              <a:rPr lang="en-GB" dirty="0" smtClean="0">
                <a:solidFill>
                  <a:srgbClr val="0070C0"/>
                </a:solidFill>
                <a:latin typeface="Comic Sans MS" panose="030F0702030302020204" pitchFamily="66" charset="0"/>
              </a:rPr>
            </a:br>
            <a:r>
              <a:rPr lang="en-GB" dirty="0">
                <a:solidFill>
                  <a:srgbClr val="0070C0"/>
                </a:solidFill>
                <a:latin typeface="Comic Sans MS" panose="030F0702030302020204" pitchFamily="66" charset="0"/>
              </a:rPr>
              <a:t> </a:t>
            </a:r>
            <a:r>
              <a:rPr lang="en-GB" dirty="0" smtClean="0">
                <a:solidFill>
                  <a:srgbClr val="0070C0"/>
                </a:solidFill>
                <a:latin typeface="Comic Sans MS" panose="030F0702030302020204" pitchFamily="66" charset="0"/>
              </a:rPr>
              <a:t>for Swimming and PE</a:t>
            </a:r>
            <a:r>
              <a:rPr lang="en-GB" dirty="0" smtClean="0"/>
              <a:t/>
            </a:r>
            <a:br>
              <a:rPr lang="en-GB" dirty="0" smtClean="0"/>
            </a:br>
            <a:r>
              <a:rPr lang="en-GB" dirty="0" smtClean="0"/>
              <a:t/>
            </a:r>
            <a:br>
              <a:rPr lang="en-GB" dirty="0" smtClean="0"/>
            </a:br>
            <a:r>
              <a:rPr lang="en-GB" dirty="0" smtClean="0"/>
              <a:t/>
            </a:r>
            <a:br>
              <a:rPr lang="en-GB" dirty="0" smtClean="0"/>
            </a:br>
            <a:r>
              <a:rPr lang="en-GB" dirty="0"/>
              <a:t/>
            </a:r>
            <a:br>
              <a:rPr lang="en-GB" dirty="0"/>
            </a:br>
            <a:r>
              <a:rPr lang="en-GB" dirty="0" smtClean="0"/>
              <a:t>swimming: towel</a:t>
            </a:r>
            <a:br>
              <a:rPr lang="en-GB" dirty="0" smtClean="0"/>
            </a:br>
            <a:r>
              <a:rPr lang="en-GB" dirty="0"/>
              <a:t> </a:t>
            </a:r>
            <a:r>
              <a:rPr lang="en-GB" dirty="0" smtClean="0"/>
              <a:t>                   swim nappy</a:t>
            </a:r>
            <a:r>
              <a:rPr lang="en-GB" dirty="0"/>
              <a:t/>
            </a:r>
            <a:br>
              <a:rPr lang="en-GB" dirty="0"/>
            </a:br>
            <a:r>
              <a:rPr lang="en-GB" dirty="0" smtClean="0"/>
              <a:t>                    trunks/costume</a:t>
            </a:r>
            <a:r>
              <a:rPr lang="en-GB" sz="2000" dirty="0" smtClean="0"/>
              <a:t>(please ensure they all have names in)</a:t>
            </a:r>
            <a:r>
              <a:rPr lang="en-GB" dirty="0" smtClean="0"/>
              <a:t/>
            </a:r>
            <a:br>
              <a:rPr lang="en-GB" dirty="0" smtClean="0"/>
            </a:br>
            <a:r>
              <a:rPr lang="en-GB" dirty="0"/>
              <a:t/>
            </a:r>
            <a:br>
              <a:rPr lang="en-GB" dirty="0"/>
            </a:br>
            <a:r>
              <a:rPr lang="en-GB" dirty="0" smtClean="0"/>
              <a:t>PE: Nothing</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9594" y="706062"/>
            <a:ext cx="4538125" cy="3595482"/>
          </a:xfrm>
        </p:spPr>
      </p:pic>
    </p:spTree>
    <p:extLst>
      <p:ext uri="{BB962C8B-B14F-4D97-AF65-F5344CB8AC3E}">
        <p14:creationId xmlns:p14="http://schemas.microsoft.com/office/powerpoint/2010/main" val="195157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3182"/>
            <a:ext cx="10515600" cy="6664817"/>
          </a:xfrm>
        </p:spPr>
        <p:txBody>
          <a:bodyPr>
            <a:normAutofit/>
          </a:bodyPr>
          <a:lstStyle/>
          <a:p>
            <a:r>
              <a:rPr lang="en-GB" sz="6600" dirty="0" smtClean="0"/>
              <a:t>Uniform</a:t>
            </a:r>
          </a:p>
          <a:p>
            <a:pPr>
              <a:buFont typeface="Wingdings" panose="05000000000000000000" pitchFamily="2" charset="2"/>
              <a:buChar char="Ø"/>
            </a:pPr>
            <a:r>
              <a:rPr lang="en-GB" sz="3600" dirty="0" smtClean="0"/>
              <a:t>Red jumper or cardigan (do not need to have logo).</a:t>
            </a:r>
          </a:p>
          <a:p>
            <a:pPr>
              <a:buFont typeface="Wingdings" panose="05000000000000000000" pitchFamily="2" charset="2"/>
              <a:buChar char="Ø"/>
            </a:pPr>
            <a:r>
              <a:rPr lang="en-GB" sz="3600" dirty="0" smtClean="0"/>
              <a:t>White shirt/polo shirt.</a:t>
            </a:r>
          </a:p>
          <a:p>
            <a:pPr>
              <a:buFont typeface="Wingdings" panose="05000000000000000000" pitchFamily="2" charset="2"/>
              <a:buChar char="Ø"/>
            </a:pPr>
            <a:r>
              <a:rPr lang="en-GB" sz="3600" dirty="0" smtClean="0"/>
              <a:t>Grey skirt or trousers/shorts</a:t>
            </a:r>
          </a:p>
          <a:p>
            <a:pPr>
              <a:buFont typeface="Wingdings" panose="05000000000000000000" pitchFamily="2" charset="2"/>
              <a:buChar char="Ø"/>
            </a:pPr>
            <a:r>
              <a:rPr lang="en-GB" sz="3600" dirty="0" smtClean="0"/>
              <a:t>If your child takes off their shoes please</a:t>
            </a:r>
          </a:p>
          <a:p>
            <a:pPr marL="0" indent="0">
              <a:buNone/>
            </a:pPr>
            <a:r>
              <a:rPr lang="en-GB" sz="3600" dirty="0"/>
              <a:t>c</a:t>
            </a:r>
            <a:r>
              <a:rPr lang="en-GB" sz="3600" dirty="0" smtClean="0"/>
              <a:t>onsider high top shoes\boots.</a:t>
            </a:r>
          </a:p>
          <a:p>
            <a:pPr marL="0" indent="0">
              <a:buNone/>
            </a:pPr>
            <a:r>
              <a:rPr lang="en-GB" sz="2400" i="1" dirty="0" smtClean="0"/>
              <a:t>Jumpers and polo shirts can be ordered from school or you</a:t>
            </a:r>
          </a:p>
          <a:p>
            <a:pPr marL="0" indent="0">
              <a:buNone/>
            </a:pPr>
            <a:r>
              <a:rPr lang="en-GB" sz="2400" i="1" dirty="0" smtClean="0"/>
              <a:t>can get them from supermarkets.</a:t>
            </a:r>
          </a:p>
          <a:p>
            <a:pPr marL="0" indent="0">
              <a:buNone/>
            </a:pPr>
            <a:r>
              <a:rPr lang="en-GB" sz="2400" i="1" dirty="0" smtClean="0">
                <a:solidFill>
                  <a:srgbClr val="FF0000"/>
                </a:solidFill>
              </a:rPr>
              <a:t>Please contact school to place the orders if required.</a:t>
            </a:r>
          </a:p>
          <a:p>
            <a:pPr marL="0" indent="0">
              <a:buNone/>
            </a:pPr>
            <a:r>
              <a:rPr lang="en-GB" sz="2400" i="1" dirty="0" smtClean="0">
                <a:solidFill>
                  <a:srgbClr val="7030A0"/>
                </a:solidFill>
              </a:rPr>
              <a:t>We will get messy as the Early Years curriculum encourages</a:t>
            </a:r>
          </a:p>
          <a:p>
            <a:pPr marL="0" indent="0">
              <a:buNone/>
            </a:pPr>
            <a:r>
              <a:rPr lang="en-GB" sz="2400" i="1" dirty="0" smtClean="0">
                <a:solidFill>
                  <a:srgbClr val="7030A0"/>
                </a:solidFill>
              </a:rPr>
              <a:t>lots of exploration and investigation indoor and outdoors.</a:t>
            </a:r>
          </a:p>
          <a:p>
            <a:pPr>
              <a:buFont typeface="Wingdings" panose="05000000000000000000" pitchFamily="2" charset="2"/>
              <a:buChar char="Ø"/>
            </a:pPr>
            <a:endParaRPr lang="en-GB" sz="3600" dirty="0" smtClean="0"/>
          </a:p>
          <a:p>
            <a:pPr>
              <a:buFont typeface="Wingdings" panose="05000000000000000000" pitchFamily="2" charset="2"/>
              <a:buChar char="Ø"/>
            </a:pPr>
            <a:endParaRPr lang="en-GB" sz="1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9663" y="3552669"/>
            <a:ext cx="2457910" cy="2533337"/>
          </a:xfrm>
          <a:prstGeom prst="rect">
            <a:avLst/>
          </a:prstGeom>
        </p:spPr>
      </p:pic>
    </p:spTree>
    <p:extLst>
      <p:ext uri="{BB962C8B-B14F-4D97-AF65-F5344CB8AC3E}">
        <p14:creationId xmlns:p14="http://schemas.microsoft.com/office/powerpoint/2010/main" val="499364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1"/>
            <a:ext cx="10515600" cy="5842112"/>
          </a:xfrm>
        </p:spPr>
        <p:txBody>
          <a:bodyPr>
            <a:normAutofit fontScale="92500" lnSpcReduction="20000"/>
          </a:bodyPr>
          <a:lstStyle/>
          <a:p>
            <a:r>
              <a:rPr lang="en-GB" sz="3600" dirty="0" smtClean="0"/>
              <a:t>If your child is sick please call the office.  Even if your children come on the bus you must call the office and not pass a message via the bus guide.</a:t>
            </a:r>
          </a:p>
          <a:p>
            <a:endParaRPr lang="en-GB" sz="3600" dirty="0" smtClean="0"/>
          </a:p>
          <a:p>
            <a:r>
              <a:rPr lang="en-GB" sz="3600" dirty="0" smtClean="0"/>
              <a:t>We can not give </a:t>
            </a:r>
            <a:r>
              <a:rPr lang="en-GB" sz="3600" dirty="0" err="1" smtClean="0"/>
              <a:t>calpol</a:t>
            </a:r>
            <a:r>
              <a:rPr lang="en-GB" sz="3600" dirty="0" smtClean="0"/>
              <a:t>/paracetamol.</a:t>
            </a:r>
          </a:p>
          <a:p>
            <a:r>
              <a:rPr lang="en-GB" sz="3600" dirty="0" smtClean="0"/>
              <a:t>Only prescribed medication. Form to be completed, you can download a copy from the website.</a:t>
            </a:r>
          </a:p>
          <a:p>
            <a:r>
              <a:rPr lang="en-GB" sz="3600" dirty="0" smtClean="0"/>
              <a:t>We will provide you with a home/school </a:t>
            </a:r>
          </a:p>
          <a:p>
            <a:pPr marL="0" indent="0">
              <a:buNone/>
            </a:pPr>
            <a:r>
              <a:rPr lang="en-GB" sz="3600" dirty="0"/>
              <a:t> </a:t>
            </a:r>
            <a:r>
              <a:rPr lang="en-GB" sz="3600" dirty="0" smtClean="0"/>
              <a:t>  book.  Please write in to let us know any useful </a:t>
            </a:r>
          </a:p>
          <a:p>
            <a:pPr marL="0" indent="0">
              <a:buNone/>
            </a:pPr>
            <a:r>
              <a:rPr lang="en-GB" sz="3600" dirty="0" smtClean="0"/>
              <a:t>   information </a:t>
            </a:r>
            <a:r>
              <a:rPr lang="en-GB" sz="3600" dirty="0" err="1" smtClean="0"/>
              <a:t>i.e</a:t>
            </a:r>
            <a:r>
              <a:rPr lang="en-GB" sz="3600" dirty="0" smtClean="0"/>
              <a:t> not slept well, not had breakfast or</a:t>
            </a:r>
          </a:p>
          <a:p>
            <a:pPr marL="0" indent="0">
              <a:buNone/>
            </a:pPr>
            <a:r>
              <a:rPr lang="en-GB" sz="3600" dirty="0" smtClean="0"/>
              <a:t>   any lovely things you have been doing.  We will let </a:t>
            </a:r>
          </a:p>
          <a:p>
            <a:pPr marL="0" indent="0">
              <a:buNone/>
            </a:pPr>
            <a:r>
              <a:rPr lang="en-GB" sz="3600" dirty="0" smtClean="0"/>
              <a:t>   you know about the school day.</a:t>
            </a:r>
          </a:p>
          <a:p>
            <a:pPr marL="0" indent="0">
              <a:buNone/>
            </a:pPr>
            <a:endParaRPr lang="en-GB" sz="3600" dirty="0" smtClean="0"/>
          </a:p>
          <a:p>
            <a:endParaRPr lang="en-GB"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3663" y="1352282"/>
            <a:ext cx="1120802" cy="1253476"/>
          </a:xfrm>
          <a:prstGeom prst="rect">
            <a:avLst/>
          </a:prstGeom>
        </p:spPr>
      </p:pic>
    </p:spTree>
    <p:extLst>
      <p:ext uri="{BB962C8B-B14F-4D97-AF65-F5344CB8AC3E}">
        <p14:creationId xmlns:p14="http://schemas.microsoft.com/office/powerpoint/2010/main" val="1932109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893229"/>
          </a:xfrm>
        </p:spPr>
        <p:txBody>
          <a:bodyPr>
            <a:normAutofit fontScale="90000"/>
          </a:bodyPr>
          <a:lstStyle/>
          <a:p>
            <a:pPr algn="ctr"/>
            <a:r>
              <a:rPr lang="en-GB" dirty="0" smtClean="0">
                <a:solidFill>
                  <a:srgbClr val="0070C0"/>
                </a:solidFill>
              </a:rPr>
              <a:t>Lunch and Snack</a:t>
            </a:r>
            <a:br>
              <a:rPr lang="en-GB" dirty="0" smtClean="0">
                <a:solidFill>
                  <a:srgbClr val="0070C0"/>
                </a:solidFill>
              </a:rPr>
            </a:br>
            <a:r>
              <a:rPr lang="en-GB" sz="3200" dirty="0" smtClean="0">
                <a:solidFill>
                  <a:srgbClr val="FF0000"/>
                </a:solidFill>
              </a:rPr>
              <a:t> Early Years children get free school meals. </a:t>
            </a:r>
            <a:br>
              <a:rPr lang="en-GB" sz="3200" dirty="0" smtClean="0">
                <a:solidFill>
                  <a:srgbClr val="FF0000"/>
                </a:solidFill>
              </a:rPr>
            </a:br>
            <a:r>
              <a:rPr lang="en-GB" sz="3200" dirty="0" smtClean="0">
                <a:solidFill>
                  <a:srgbClr val="FF0000"/>
                </a:solidFill>
              </a:rPr>
              <a:t>children on packed lunch will also have access to a school dinner.</a:t>
            </a:r>
            <a:br>
              <a:rPr lang="en-GB" sz="3200" dirty="0" smtClean="0">
                <a:solidFill>
                  <a:srgbClr val="FF0000"/>
                </a:solidFill>
              </a:rPr>
            </a:br>
            <a:r>
              <a:rPr lang="en-GB" sz="3200" dirty="0" smtClean="0">
                <a:solidFill>
                  <a:srgbClr val="FF0000"/>
                </a:solidFill>
              </a:rPr>
              <a:t>Snack is £2.00 per week(pay per term  PAYMENTS TO BE MADE ELECTRONIC NO CASH) </a:t>
            </a:r>
            <a:r>
              <a:rPr lang="en-GB" sz="3200" dirty="0" smtClean="0">
                <a:solidFill>
                  <a:srgbClr val="7030A0"/>
                </a:solidFill>
              </a:rPr>
              <a:t>please see our website or contact school for information on how to do this.</a:t>
            </a:r>
            <a:endParaRPr lang="en-GB" dirty="0">
              <a:solidFill>
                <a:srgbClr val="7030A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6921" y="3258355"/>
            <a:ext cx="4667250" cy="3409950"/>
          </a:xfrm>
        </p:spPr>
      </p:pic>
    </p:spTree>
    <p:extLst>
      <p:ext uri="{BB962C8B-B14F-4D97-AF65-F5344CB8AC3E}">
        <p14:creationId xmlns:p14="http://schemas.microsoft.com/office/powerpoint/2010/main" val="1223035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Toys from home.</a:t>
            </a:r>
            <a:endParaRPr lang="en-GB" dirty="0"/>
          </a:p>
        </p:txBody>
      </p:sp>
      <p:sp>
        <p:nvSpPr>
          <p:cNvPr id="3" name="Content Placeholder 2"/>
          <p:cNvSpPr>
            <a:spLocks noGrp="1"/>
          </p:cNvSpPr>
          <p:nvPr>
            <p:ph idx="1"/>
          </p:nvPr>
        </p:nvSpPr>
        <p:spPr/>
        <p:txBody>
          <a:bodyPr/>
          <a:lstStyle/>
          <a:p>
            <a:r>
              <a:rPr lang="en-GB" dirty="0" smtClean="0"/>
              <a:t>We understand some children may require some toys/items as a comforter.  If possible try to discourage them from bringing their favourite toys as it can be difficult for the teaching teams to ensure they go home.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166" y="3812750"/>
            <a:ext cx="2857500" cy="21431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4755" y="3812749"/>
            <a:ext cx="2260463" cy="2364213"/>
          </a:xfrm>
          <a:prstGeom prst="rect">
            <a:avLst/>
          </a:prstGeom>
        </p:spPr>
      </p:pic>
    </p:spTree>
    <p:extLst>
      <p:ext uri="{BB962C8B-B14F-4D97-AF65-F5344CB8AC3E}">
        <p14:creationId xmlns:p14="http://schemas.microsoft.com/office/powerpoint/2010/main" val="1148680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607" y="329783"/>
            <a:ext cx="10068393" cy="1975535"/>
          </a:xfrm>
        </p:spPr>
        <p:txBody>
          <a:bodyPr>
            <a:normAutofit/>
          </a:bodyPr>
          <a:lstStyle/>
          <a:p>
            <a:r>
              <a:rPr lang="en-GB" dirty="0" smtClean="0"/>
              <a:t>Early Years Curriculum</a:t>
            </a:r>
            <a:br>
              <a:rPr lang="en-GB" dirty="0" smtClean="0"/>
            </a:br>
            <a:endParaRPr lang="en-GB" dirty="0"/>
          </a:p>
        </p:txBody>
      </p:sp>
      <p:sp>
        <p:nvSpPr>
          <p:cNvPr id="4" name="Rectangle 3"/>
          <p:cNvSpPr/>
          <p:nvPr/>
        </p:nvSpPr>
        <p:spPr>
          <a:xfrm>
            <a:off x="1676576" y="2392366"/>
            <a:ext cx="8694295" cy="1477328"/>
          </a:xfrm>
          <a:prstGeom prst="rect">
            <a:avLst/>
          </a:prstGeom>
        </p:spPr>
        <p:txBody>
          <a:bodyPr wrap="square">
            <a:spAutoFit/>
          </a:bodyPr>
          <a:lstStyle/>
          <a:p>
            <a:r>
              <a:rPr lang="en-GB" dirty="0"/>
              <a:t>Development Matters in the Early Years Foundation Stage (EYFS) This non-statutory guidance material supports practitioners in implementing the statutory requirements of the EYFS</a:t>
            </a:r>
            <a:r>
              <a:rPr lang="en-GB" dirty="0" smtClean="0"/>
              <a:t>.</a:t>
            </a:r>
          </a:p>
          <a:p>
            <a:r>
              <a:rPr lang="en-GB" dirty="0" smtClean="0"/>
              <a:t>We will send a copy home during the first week.  We would like you to highlight what your child can already do, and send it back to us.  This will give us some baseline information.</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250" y="4423691"/>
            <a:ext cx="3567449" cy="23782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776" y="4423691"/>
            <a:ext cx="3101486" cy="2378299"/>
          </a:xfrm>
          <a:prstGeom prst="rect">
            <a:avLst/>
          </a:prstGeom>
        </p:spPr>
      </p:pic>
    </p:spTree>
    <p:extLst>
      <p:ext uri="{BB962C8B-B14F-4D97-AF65-F5344CB8AC3E}">
        <p14:creationId xmlns:p14="http://schemas.microsoft.com/office/powerpoint/2010/main" val="66854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762" y="-1493948"/>
            <a:ext cx="10478037" cy="3184638"/>
          </a:xfrm>
        </p:spPr>
        <p:txBody>
          <a:bodyPr>
            <a:normAutofit/>
          </a:bodyPr>
          <a:lstStyle/>
          <a:p>
            <a:pPr algn="ctr"/>
            <a:r>
              <a:rPr lang="en-GB" sz="3200" dirty="0" smtClean="0"/>
              <a:t>“Let’s have a look at a typical day/week.”</a:t>
            </a:r>
            <a:endParaRPr lang="en-GB" sz="3200" dirty="0"/>
          </a:p>
        </p:txBody>
      </p:sp>
      <p:pic>
        <p:nvPicPr>
          <p:cNvPr id="7" name="Picture 6"/>
          <p:cNvPicPr>
            <a:picLocks noChangeAspect="1"/>
          </p:cNvPicPr>
          <p:nvPr/>
        </p:nvPicPr>
        <p:blipFill>
          <a:blip r:embed="rId2"/>
          <a:stretch>
            <a:fillRect/>
          </a:stretch>
        </p:blipFill>
        <p:spPr>
          <a:xfrm>
            <a:off x="579549" y="587458"/>
            <a:ext cx="10104340" cy="6064480"/>
          </a:xfrm>
          <a:prstGeom prst="rect">
            <a:avLst/>
          </a:prstGeom>
        </p:spPr>
      </p:pic>
    </p:spTree>
    <p:extLst>
      <p:ext uri="{BB962C8B-B14F-4D97-AF65-F5344CB8AC3E}">
        <p14:creationId xmlns:p14="http://schemas.microsoft.com/office/powerpoint/2010/main" val="2124489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524</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Comic Sans MS</vt:lpstr>
      <vt:lpstr>Wingdings</vt:lpstr>
      <vt:lpstr>Office Theme</vt:lpstr>
      <vt:lpstr>Welcome</vt:lpstr>
      <vt:lpstr>Information Website www.brookfieldsschool.com</vt:lpstr>
      <vt:lpstr>What you will need  for Swimming and PE    swimming: towel                     swim nappy                     trunks/costume(please ensure they all have names in)  PE: Nothing     </vt:lpstr>
      <vt:lpstr>PowerPoint Presentation</vt:lpstr>
      <vt:lpstr>PowerPoint Presentation</vt:lpstr>
      <vt:lpstr>Lunch and Snack  Early Years children get free school meals.  children on packed lunch will also have access to a school dinner. Snack is £2.00 per week(pay per term  PAYMENTS TO BE MADE ELECTRONIC NO CASH) please see our website or contact school for information on how to do this.</vt:lpstr>
      <vt:lpstr>Toys from home.</vt:lpstr>
      <vt:lpstr>Early Years Curriculum </vt:lpstr>
      <vt:lpstr>“Let’s have a look at a typical day/week.”</vt:lpstr>
      <vt:lpstr>This is our group table and workstation area </vt:lpstr>
      <vt:lpstr>These are our free choice play areas.</vt:lpstr>
      <vt:lpstr>Our outdoor play areas.</vt:lpstr>
      <vt:lpstr>The PE/hall and pool.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jp</dc:creator>
  <cp:lastModifiedBy>DBTestW10</cp:lastModifiedBy>
  <cp:revision>32</cp:revision>
  <dcterms:created xsi:type="dcterms:W3CDTF">2017-06-14T17:29:11Z</dcterms:created>
  <dcterms:modified xsi:type="dcterms:W3CDTF">2022-08-23T11:10:16Z</dcterms:modified>
</cp:coreProperties>
</file>